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77" r:id="rId14"/>
    <p:sldId id="275" r:id="rId15"/>
    <p:sldId id="27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73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1237571" y="1564496"/>
            <a:ext cx="10100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Bridging the Structural Gap Between Encoding and Decoding for Data-To-Text Generation 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538720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1237571" y="3027151"/>
            <a:ext cx="997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Chao Zhao, Marilyn Walker and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Snigdha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Chaturvedi</a:t>
            </a:r>
            <a:r>
              <a:rPr lang="it-IT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(ACL-2020)</a:t>
            </a:r>
          </a:p>
          <a:p>
            <a:pPr algn="ctr"/>
            <a:endParaRPr lang="it-IT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Department of Computer Science, University of North Carolina at Chapel Hill  Natural Language and Dialog Systems Lab, University of California, Santa Cruz 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zhaochao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snigdha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}@cs.unc.edu mawalker@ucsc.edu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1279" y="5216629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2020.11.28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6255885" y="6317255"/>
            <a:ext cx="525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Code&amp;dataset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fr-FR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 zhaochaocs/DualEnc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E0B9BDD-5E95-4AAD-BE84-052971DB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4" y="718521"/>
            <a:ext cx="10515600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22D8A0-4D04-4FC5-A9F9-6A6518E3E927}"/>
              </a:ext>
            </a:extLst>
          </p:cNvPr>
          <p:cNvSpPr txBox="1"/>
          <p:nvPr/>
        </p:nvSpPr>
        <p:spPr>
          <a:xfrm>
            <a:off x="264794" y="1348164"/>
            <a:ext cx="3141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 Generation .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0B23773-3478-409A-B306-753AC1A7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05" y="2018081"/>
            <a:ext cx="9077008" cy="41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2B0D6D1-6C01-4D46-A622-764E1317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4" y="718521"/>
            <a:ext cx="10515600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2DCEC9D-B0DC-473D-B0E4-09FA3883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2" y="2046921"/>
            <a:ext cx="5904378" cy="31092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D888CFD-F32F-4D9E-962A-5F95BA341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600" y="1972826"/>
            <a:ext cx="5486400" cy="3657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AECB18-2A97-43CC-AD75-5B2B7FDE43FE}"/>
              </a:ext>
            </a:extLst>
          </p:cNvPr>
          <p:cNvSpPr txBox="1"/>
          <p:nvPr/>
        </p:nvSpPr>
        <p:spPr>
          <a:xfrm>
            <a:off x="1706880" y="1523701"/>
            <a:ext cx="230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study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361B72-3B40-43E8-AACC-FFD69DF3CA66}"/>
              </a:ext>
            </a:extLst>
          </p:cNvPr>
          <p:cNvSpPr txBox="1"/>
          <p:nvPr/>
        </p:nvSpPr>
        <p:spPr>
          <a:xfrm>
            <a:off x="7559040" y="1503680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Human evaluation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4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7564AA7-A079-44A8-A807-4903A288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4" y="718521"/>
            <a:ext cx="10515600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E6149E-F839-4F9D-91A2-6FE557689041}"/>
              </a:ext>
            </a:extLst>
          </p:cNvPr>
          <p:cNvSpPr txBox="1"/>
          <p:nvPr/>
        </p:nvSpPr>
        <p:spPr>
          <a:xfrm>
            <a:off x="944880" y="1361440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B770EE-25D9-46E4-BA0C-88E5E17A1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044633"/>
            <a:ext cx="8901430" cy="43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D11C93-6691-43A7-8AF8-CA053448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Conclusion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1541DB-D126-49C3-8024-5DC612F3550C}"/>
              </a:ext>
            </a:extLst>
          </p:cNvPr>
          <p:cNvSpPr txBox="1"/>
          <p:nvPr/>
        </p:nvSpPr>
        <p:spPr>
          <a:xfrm>
            <a:off x="1503680" y="1927781"/>
            <a:ext cx="9921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GCN encoders to capture the structural information of the data.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Introduce an intermediate content planning stage to serialize the data.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encoding method simultaneously captures information from the original data and the corresponding plan.</a:t>
            </a:r>
          </a:p>
        </p:txBody>
      </p:sp>
    </p:spTree>
    <p:extLst>
      <p:ext uri="{BB962C8B-B14F-4D97-AF65-F5344CB8AC3E}">
        <p14:creationId xmlns:p14="http://schemas.microsoft.com/office/powerpoint/2010/main" val="348665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4E4F326-A1B2-4C06-8BDB-C6F2A586795C}"/>
              </a:ext>
            </a:extLst>
          </p:cNvPr>
          <p:cNvSpPr txBox="1"/>
          <p:nvPr/>
        </p:nvSpPr>
        <p:spPr>
          <a:xfrm>
            <a:off x="5041066" y="4344924"/>
            <a:ext cx="323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497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F49B86B-57B9-41E6-A2DE-9F12C0D833F2}"/>
              </a:ext>
            </a:extLst>
          </p:cNvPr>
          <p:cNvSpPr txBox="1"/>
          <p:nvPr/>
        </p:nvSpPr>
        <p:spPr>
          <a:xfrm>
            <a:off x="98429" y="1017525"/>
            <a:ext cx="7191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Focusing on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Structure data to text generation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DFDAB7-67D4-4E55-9D99-1DCA7C0A2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62" y="1674554"/>
            <a:ext cx="5267325" cy="33242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519E803-7094-45AC-990D-23444497F77B}"/>
              </a:ext>
            </a:extLst>
          </p:cNvPr>
          <p:cNvSpPr txBox="1"/>
          <p:nvPr/>
        </p:nvSpPr>
        <p:spPr>
          <a:xfrm>
            <a:off x="972189" y="5264669"/>
            <a:ext cx="5594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source data is an RDF graph and the target output is a text description of the graph.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31C1236-4547-4352-9D96-9B3DC107DE1E}"/>
              </a:ext>
            </a:extLst>
          </p:cNvPr>
          <p:cNvSpPr txBox="1"/>
          <p:nvPr/>
        </p:nvSpPr>
        <p:spPr>
          <a:xfrm>
            <a:off x="7648184" y="3646184"/>
            <a:ext cx="4543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Seq2Seq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Graph2Seq generation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C2F0A2-518A-42E0-A73F-225753E80593}"/>
              </a:ext>
            </a:extLst>
          </p:cNvPr>
          <p:cNvSpPr txBox="1"/>
          <p:nvPr/>
        </p:nvSpPr>
        <p:spPr>
          <a:xfrm>
            <a:off x="7505944" y="2644051"/>
            <a:ext cx="293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Previous work:</a:t>
            </a:r>
            <a:endParaRPr lang="zh-CN" altLang="en-US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314960" y="1253474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Encoding Model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779E26-7F30-472E-B818-AA09E9A9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1259159"/>
            <a:ext cx="8172450" cy="33909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2733561-7E48-4B5E-AE07-CA55A771303D}"/>
              </a:ext>
            </a:extLst>
          </p:cNvPr>
          <p:cNvSpPr txBox="1"/>
          <p:nvPr/>
        </p:nvSpPr>
        <p:spPr>
          <a:xfrm>
            <a:off x="784860" y="2262796"/>
            <a:ext cx="2800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Input:a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set of RDF triples</a:t>
            </a:r>
          </a:p>
          <a:p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RDF triple: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2BD1E4-4223-485A-A53F-6D4762347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531" y="2954609"/>
            <a:ext cx="847725" cy="32385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D7F3E117-A526-423C-8236-65D6226B9F29}"/>
              </a:ext>
            </a:extLst>
          </p:cNvPr>
          <p:cNvSpPr/>
          <p:nvPr/>
        </p:nvSpPr>
        <p:spPr>
          <a:xfrm>
            <a:off x="4055527" y="2259640"/>
            <a:ext cx="1847433" cy="19059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0322"/>
            <a:ext cx="10515600" cy="633714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E6ABCB-B798-46D3-998A-213FF6968521}"/>
              </a:ext>
            </a:extLst>
          </p:cNvPr>
          <p:cNvSpPr txBox="1"/>
          <p:nvPr/>
        </p:nvSpPr>
        <p:spPr>
          <a:xfrm>
            <a:off x="182791" y="1084530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Encoding Model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7EC44E-8F33-4195-945A-074AB2B77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38" y="1245544"/>
            <a:ext cx="8172450" cy="33909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6588811-B151-4584-A95C-436DCB98B28F}"/>
              </a:ext>
            </a:extLst>
          </p:cNvPr>
          <p:cNvSpPr txBox="1"/>
          <p:nvPr/>
        </p:nvSpPr>
        <p:spPr>
          <a:xfrm>
            <a:off x="0" y="1717256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reconstruct the input graph: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Regard the s, p, and o as three kinds of nodes</a:t>
            </a:r>
          </a:p>
          <a:p>
            <a:pPr marL="457200" indent="-457200">
              <a:buFont typeface="+mj-ea"/>
              <a:buAutoNum type="circleNumDbPlain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Identifing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 and o by their entity mentions</a:t>
            </a:r>
          </a:p>
          <a:p>
            <a:pPr marL="457200" indent="-457200">
              <a:buFont typeface="+mj-ea"/>
              <a:buAutoNum type="circleNumDbPlain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Identifing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 by a unique ID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D7A1DB-6B90-41EC-90C0-A029B89D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0" y="5364498"/>
            <a:ext cx="5257800" cy="542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A11D69-6836-4AB4-A8AD-449FB8311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7953"/>
            <a:ext cx="5000625" cy="1609725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672F34E-6448-478D-B765-F72981A459C5}"/>
              </a:ext>
            </a:extLst>
          </p:cNvPr>
          <p:cNvSpPr/>
          <p:nvPr/>
        </p:nvSpPr>
        <p:spPr>
          <a:xfrm>
            <a:off x="5760720" y="1717256"/>
            <a:ext cx="1026160" cy="11173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3682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13B02F-BE91-4EEC-B57B-03CDEA749D2D}"/>
              </a:ext>
            </a:extLst>
          </p:cNvPr>
          <p:cNvSpPr txBox="1"/>
          <p:nvPr/>
        </p:nvSpPr>
        <p:spPr>
          <a:xfrm>
            <a:off x="156845" y="1191967"/>
            <a:ext cx="743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Encoding Model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1980903-F421-4F46-BD12-EBA4FA89D167}"/>
              </a:ext>
            </a:extLst>
          </p:cNvPr>
          <p:cNvSpPr txBox="1"/>
          <p:nvPr/>
        </p:nvSpPr>
        <p:spPr>
          <a:xfrm>
            <a:off x="643453" y="1833621"/>
            <a:ext cx="2555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GCN for encoding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7E3F63-9BC9-4210-A7BC-E791B8A6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3" y="2153891"/>
            <a:ext cx="4848088" cy="10305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4CBB8A-BBFE-4825-9C37-DEEC21BAB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586" y="3285392"/>
            <a:ext cx="1038225" cy="342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3DBC5B-C455-4D69-961F-B69E8FE25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385" y="3233737"/>
            <a:ext cx="1609725" cy="39052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7983854-E8CD-4F25-8696-63023489F1E7}"/>
              </a:ext>
            </a:extLst>
          </p:cNvPr>
          <p:cNvSpPr txBox="1"/>
          <p:nvPr/>
        </p:nvSpPr>
        <p:spPr>
          <a:xfrm>
            <a:off x="317289" y="3247733"/>
            <a:ext cx="5299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CN" dirty="0"/>
              <a:t>                                             ,</a:t>
            </a:r>
          </a:p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is the average embedding of the node mentions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9BB0CDF-F568-4FC9-B2BC-84C2F2DDF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03" y="3663898"/>
            <a:ext cx="285750" cy="2095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89E19-8A22-446B-AC62-A261E398C4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00" r="34247"/>
          <a:stretch/>
        </p:blipFill>
        <p:spPr>
          <a:xfrm>
            <a:off x="6607125" y="1014112"/>
            <a:ext cx="4540559" cy="3390900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589A8928-DDD8-4022-BEA6-1B9481CD506E}"/>
              </a:ext>
            </a:extLst>
          </p:cNvPr>
          <p:cNvSpPr/>
          <p:nvPr/>
        </p:nvSpPr>
        <p:spPr>
          <a:xfrm>
            <a:off x="8412480" y="1014112"/>
            <a:ext cx="2831089" cy="148911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4AA96D9-4BF5-4C19-8537-E0FE634741DC}"/>
              </a:ext>
            </a:extLst>
          </p:cNvPr>
          <p:cNvSpPr txBox="1"/>
          <p:nvPr/>
        </p:nvSpPr>
        <p:spPr>
          <a:xfrm>
            <a:off x="10395653" y="4240642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GCN</a:t>
            </a:r>
            <a:r>
              <a:rPr lang="zh-CN" altLang="en-US" sz="2000" dirty="0">
                <a:solidFill>
                  <a:srgbClr val="FF0000"/>
                </a:solidFill>
              </a:rPr>
              <a:t>① </a:t>
            </a:r>
            <a:r>
              <a:rPr lang="en-US" altLang="zh-CN" sz="2000" dirty="0">
                <a:solidFill>
                  <a:srgbClr val="FF0000"/>
                </a:solidFill>
              </a:rPr>
              <a:t>for plan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717DABC-6D66-40FC-B058-89FD93F4B42E}"/>
              </a:ext>
            </a:extLst>
          </p:cNvPr>
          <p:cNvSpPr txBox="1"/>
          <p:nvPr/>
        </p:nvSpPr>
        <p:spPr>
          <a:xfrm>
            <a:off x="11079716" y="791857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</a:rPr>
              <a:t>GCN</a:t>
            </a:r>
            <a:r>
              <a:rPr lang="zh-CN" altLang="en-US" sz="2000" dirty="0">
                <a:solidFill>
                  <a:srgbClr val="00B0F0"/>
                </a:solidFill>
              </a:rPr>
              <a:t>②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046863F-4A73-4AFA-805C-50DC89EB0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07" y="4368839"/>
            <a:ext cx="3162300" cy="5905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442325C-E9A0-4DD4-A64B-1CACB4F116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6538" y="4703876"/>
            <a:ext cx="4553331" cy="18355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D6CE20E-16A6-49E8-A4B0-2B0A286509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5425" y="4548917"/>
            <a:ext cx="790575" cy="333375"/>
          </a:xfrm>
          <a:prstGeom prst="rect">
            <a:avLst/>
          </a:prstGeom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1C3515AE-BD8E-436A-ADD4-70E1D0ADCD21}"/>
              </a:ext>
            </a:extLst>
          </p:cNvPr>
          <p:cNvSpPr/>
          <p:nvPr/>
        </p:nvSpPr>
        <p:spPr>
          <a:xfrm>
            <a:off x="7782560" y="1308476"/>
            <a:ext cx="2854960" cy="31908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53BD18-BBFA-4DF7-B340-AC17D1F950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9961" y="4406042"/>
            <a:ext cx="1476375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7222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85BE237-22BC-4307-9DC1-35F360ACB8C7}"/>
              </a:ext>
            </a:extLst>
          </p:cNvPr>
          <p:cNvSpPr txBox="1"/>
          <p:nvPr/>
        </p:nvSpPr>
        <p:spPr>
          <a:xfrm>
            <a:off x="156845" y="1191967"/>
            <a:ext cx="743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Encoding Model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8DC688-2F30-4F58-A096-F53C0DB9D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2"/>
          <a:stretch/>
        </p:blipFill>
        <p:spPr>
          <a:xfrm>
            <a:off x="5546547" y="1310366"/>
            <a:ext cx="6305728" cy="33909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92E4AEBB-E629-4525-A6BE-E50EC5C0951A}"/>
              </a:ext>
            </a:extLst>
          </p:cNvPr>
          <p:cNvSpPr/>
          <p:nvPr/>
        </p:nvSpPr>
        <p:spPr>
          <a:xfrm>
            <a:off x="9235440" y="1940560"/>
            <a:ext cx="2753360" cy="25806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519FF0-412A-4D03-A971-A74005FAB4F3}"/>
              </a:ext>
            </a:extLst>
          </p:cNvPr>
          <p:cNvSpPr txBox="1"/>
          <p:nvPr/>
        </p:nvSpPr>
        <p:spPr>
          <a:xfrm>
            <a:off x="101600" y="2303086"/>
            <a:ext cx="497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planning, add delimiters among words: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29B403-74E6-4925-B305-AB04B8572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3349625"/>
            <a:ext cx="487680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0F4899-BD43-4FF5-B2EB-70E2FCF35BDB}"/>
              </a:ext>
            </a:extLst>
          </p:cNvPr>
          <p:cNvSpPr txBox="1"/>
          <p:nvPr/>
        </p:nvSpPr>
        <p:spPr>
          <a:xfrm>
            <a:off x="172719" y="1253474"/>
            <a:ext cx="428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 Encoding Model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85AF40A-BB77-43D7-965C-B76BF20FC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62"/>
          <a:stretch/>
        </p:blipFill>
        <p:spPr>
          <a:xfrm>
            <a:off x="5799138" y="1253474"/>
            <a:ext cx="6222365" cy="33909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EAA3A1E-DCFE-4DF3-AC3E-5770945733B0}"/>
              </a:ext>
            </a:extLst>
          </p:cNvPr>
          <p:cNvSpPr txBox="1"/>
          <p:nvPr/>
        </p:nvSpPr>
        <p:spPr>
          <a:xfrm>
            <a:off x="172719" y="1905697"/>
            <a:ext cx="615696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LSTM-based decoder with an </a:t>
            </a:r>
            <a:r>
              <a:rPr lang="en-US" altLang="zh-CN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 mechanism. </a:t>
            </a:r>
          </a:p>
          <a:p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strategies for inputting context to the decoder</a:t>
            </a:r>
            <a:r>
              <a:rPr lang="zh-CN" altLang="en-US" dirty="0">
                <a:solidFill>
                  <a:srgbClr val="000000"/>
                </a:solidFill>
                <a:latin typeface="NimbusRomNo9L-Regu"/>
                <a:cs typeface="Times New Roman" panose="02020603050405020304" pitchFamily="18" charset="0"/>
              </a:rPr>
              <a:t>：</a:t>
            </a:r>
            <a:endParaRPr lang="en-US" altLang="zh-CN" dirty="0">
              <a:solidFill>
                <a:srgbClr val="000000"/>
              </a:solidFill>
              <a:latin typeface="NimbusRomNo9L-Regu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NimbusRomNo9L-Regu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PLANENC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 use hidden states of the plan      	              encoder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DUALENC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incorporate the graph and the plan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3A4380-CD44-4473-A8F4-D49A476E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4" y="5137618"/>
            <a:ext cx="3829050" cy="962025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6AC5C58-AE91-4AD4-82CB-238950772E59}"/>
              </a:ext>
            </a:extLst>
          </p:cNvPr>
          <p:cNvSpPr/>
          <p:nvPr/>
        </p:nvSpPr>
        <p:spPr>
          <a:xfrm>
            <a:off x="9479280" y="2204720"/>
            <a:ext cx="2474596" cy="208253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40A297B-2922-427D-AAC3-6BEB816B83AC}"/>
                  </a:ext>
                </a:extLst>
              </p:cNvPr>
              <p:cNvSpPr txBox="1"/>
              <p:nvPr/>
            </p:nvSpPr>
            <p:spPr>
              <a:xfrm>
                <a:off x="4460239" y="5252169"/>
                <a:ext cx="615696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836967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summation of the final states from the two encoders,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embedding of the previously generated token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40A297B-2922-427D-AAC3-6BEB816B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39" y="5252169"/>
                <a:ext cx="6156960" cy="1015663"/>
              </a:xfrm>
              <a:prstGeom prst="rect">
                <a:avLst/>
              </a:prstGeom>
              <a:blipFill>
                <a:blip r:embed="rId4"/>
                <a:stretch>
                  <a:fillRect l="-1386" t="-4217" r="-1980" b="-12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393C3C-1512-45BC-8982-D3A5996F1DB0}"/>
                  </a:ext>
                </a:extLst>
              </p:cNvPr>
              <p:cNvSpPr txBox="1"/>
              <p:nvPr/>
            </p:nvSpPr>
            <p:spPr>
              <a:xfrm>
                <a:off x="9937287" y="3429000"/>
                <a:ext cx="528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393C3C-1512-45BC-8982-D3A5996F1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287" y="3429000"/>
                <a:ext cx="5289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9BFF45CD-A2BB-4454-8524-BBDC3F5298E9}"/>
              </a:ext>
            </a:extLst>
          </p:cNvPr>
          <p:cNvSpPr/>
          <p:nvPr/>
        </p:nvSpPr>
        <p:spPr>
          <a:xfrm>
            <a:off x="5770880" y="1515084"/>
            <a:ext cx="2611119" cy="32070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7D281603-573A-4A87-AA04-BACCA67CE092}"/>
              </a:ext>
            </a:extLst>
          </p:cNvPr>
          <p:cNvSpPr/>
          <p:nvPr/>
        </p:nvSpPr>
        <p:spPr>
          <a:xfrm>
            <a:off x="6329679" y="1331202"/>
            <a:ext cx="2885441" cy="1535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0E3CAF4-2203-42BA-80A1-CF1F55BCFF49}"/>
              </a:ext>
            </a:extLst>
          </p:cNvPr>
          <p:cNvSpPr/>
          <p:nvPr/>
        </p:nvSpPr>
        <p:spPr>
          <a:xfrm>
            <a:off x="6421120" y="1253474"/>
            <a:ext cx="2794000" cy="161341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DDD116B-F2FF-4DA1-A904-A7A98DAB23EC}"/>
              </a:ext>
            </a:extLst>
          </p:cNvPr>
          <p:cNvSpPr txBox="1"/>
          <p:nvPr/>
        </p:nvSpPr>
        <p:spPr>
          <a:xfrm>
            <a:off x="8972692" y="134057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GCN2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7037E79-B832-41AD-AB94-C2015CE1E3C1}"/>
              </a:ext>
            </a:extLst>
          </p:cNvPr>
          <p:cNvSpPr txBox="1"/>
          <p:nvPr/>
        </p:nvSpPr>
        <p:spPr>
          <a:xfrm>
            <a:off x="7900739" y="275916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GCN1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525EEB4-A60C-4E7B-9394-20603EC2FEB1}"/>
                  </a:ext>
                </a:extLst>
              </p:cNvPr>
              <p:cNvSpPr txBox="1"/>
              <p:nvPr/>
            </p:nvSpPr>
            <p:spPr>
              <a:xfrm>
                <a:off x="9152723" y="2676116"/>
                <a:ext cx="461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525EEB4-A60C-4E7B-9394-20603EC2F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723" y="2676116"/>
                <a:ext cx="4610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48" y="684347"/>
            <a:ext cx="10515600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-60960" y="1339368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 Generation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D34B9E-21A7-4BDB-9C98-EFD8DD59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421" y="856421"/>
            <a:ext cx="7406100" cy="27655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6CA6C1-03EA-4420-8317-986FAFDA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537" y="3794064"/>
            <a:ext cx="4585022" cy="27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383</Words>
  <Application>Microsoft Office PowerPoint</Application>
  <PresentationFormat>宽屏</PresentationFormat>
  <Paragraphs>86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NimbusRomNo9L-Regu</vt:lpstr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82</cp:revision>
  <dcterms:created xsi:type="dcterms:W3CDTF">2020-10-25T05:52:47Z</dcterms:created>
  <dcterms:modified xsi:type="dcterms:W3CDTF">2020-11-28T11:17:00Z</dcterms:modified>
</cp:coreProperties>
</file>